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76" r:id="rId6"/>
    <p:sldId id="277" r:id="rId7"/>
    <p:sldId id="278" r:id="rId8"/>
    <p:sldId id="260" r:id="rId9"/>
    <p:sldId id="268" r:id="rId10"/>
    <p:sldId id="266" r:id="rId11"/>
    <p:sldId id="269" r:id="rId12"/>
    <p:sldId id="272" r:id="rId13"/>
    <p:sldId id="270" r:id="rId14"/>
    <p:sldId id="265" r:id="rId15"/>
    <p:sldId id="264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ario Di Palma" initials="RDP" lastIdx="1" clrIdx="0">
    <p:extLst>
      <p:ext uri="{19B8F6BF-5375-455C-9EA6-DF929625EA0E}">
        <p15:presenceInfo xmlns:p15="http://schemas.microsoft.com/office/powerpoint/2012/main" userId="2aa706c25b456dc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F2DA8"/>
    <a:srgbClr val="3F64D6"/>
    <a:srgbClr val="149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7" autoAdjust="0"/>
    <p:restoredTop sz="50202" autoAdjust="0"/>
  </p:normalViewPr>
  <p:slideViewPr>
    <p:cSldViewPr snapToGrid="0">
      <p:cViewPr varScale="1">
        <p:scale>
          <a:sx n="33" d="100"/>
          <a:sy n="33" d="100"/>
        </p:scale>
        <p:origin x="1768" y="2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914562-2D3F-4D94-9631-513D9B0D05C6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2011C4-69CF-4743-8A3B-D7D64B51AC8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75590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0086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2956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0244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4708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04842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2539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u="none" dirty="0"/>
              <a:t>Ringrazio il relatore </a:t>
            </a:r>
            <a:r>
              <a:rPr lang="it-IT" sz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Christian Carmine Esposito </a:t>
            </a:r>
            <a:r>
              <a:rPr lang="it-IT" u="none" dirty="0"/>
              <a:t>e ringrazio tutti voi per l’attenzione.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5160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646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9819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1745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644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9895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826452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09286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2011C4-69CF-4743-8A3B-D7D64B51AC8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16354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23A9AB0-0182-48D3-8B61-3F0E5E9818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AD51A61-685A-4A52-BB28-0A48202E8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EC9086-E72D-4D2C-AB99-04CB12732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D1BAB32-945F-4580-83EA-82DA2A36F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EC093D-D231-41AC-BC57-F6C44BE31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95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B1892BD-8C64-4301-A32A-C5CD871AF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B7A5DD-2B2E-43E3-83D2-05E7BE68A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F2F51BF-B085-4B15-8587-BAD547E42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CFDDF7-3D0A-4A13-96A3-2D6647BDC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C006FC-207E-4F4B-8F98-3A5A0973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888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1A5D9DD-8383-48BB-88BB-BE7DB13DB2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730C851-3258-4948-8DC1-3A0C9F314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1F29BE-EAE8-4BBD-9E7B-47D58FCCD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420384-F1D8-44A3-9253-A0FFA0A0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0DE26F-0DDA-44E4-8E7F-4C552B7A0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017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9389BE-A868-41B4-AE93-421C83D65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36B157D-EEA5-4CC4-8405-6105825EA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40572BA-6754-424E-9E8E-41B893138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09102E-081E-4FFF-BDB5-E8CB7FCB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F812DB8-5EA6-4A38-B1CC-749F7A3A3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3031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9E192-1756-45A1-9160-4E417C8AF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F27A9A-7111-4021-8B07-64094F4F4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F38E68C-5C90-4CC2-A575-A7FC7D0DD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5D6A666-989C-419F-85D5-EDA4532E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CB0FBD-2FA1-4744-9F82-9DC35D18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37630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0DD7E7-64C9-44CE-ABCE-41470046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F2761BA-8F9E-4338-AC11-387A81987C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0EA5532-2DBA-4E25-822C-ACDAB682E8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57876EC-42C1-43CF-906B-876DB487E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1BF21E-AF9D-443B-AD70-0429F8D2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05BB44A-6138-4D44-A054-F39E3CB6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390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10410F-2A13-448E-9666-FF7E79DE9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DEB232D-F17F-4D9A-B83A-6A895D6CD4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D8A3363-2BD0-484F-9289-A15944BAF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21660DF-AEB6-431D-8FD4-4A9CF176B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8D5F0911-47C5-459A-A82B-47AF39E3B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8377CC-1926-4C35-A8C0-5F4B0074C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BB4C45C5-DD72-4BAC-95DA-C2C18FAB0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1394585-DCA3-44E2-B809-A6D8F3B25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420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7103C3-A6E3-46E2-B967-1F6889323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092D7E-D515-40ED-8725-605594D2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E6B2761-F28F-4621-BEA9-4F22B61F7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6AEB4F9-1E62-427E-BC59-52C476A0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4044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F5D8020-B1B0-44AC-91AE-703F1F1D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EF0FD01-FBE2-4B94-A393-17D352674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4DB0ABA-AD6A-4D2C-ACFB-765E5A5E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4130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0A1186-2B6F-4E82-B514-ECB8D04B1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44B9B9-BAE7-46B9-A783-325B54EC4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275748-3DF4-4F47-BF64-9299125E6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B6DFE0E-809F-4F7D-B4A8-1AD38F4A7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05E25B-CF19-49AB-9A4F-93B9AA06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5618E11-6F88-490D-93DF-3C4224095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486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6B9AC6-D80B-4A6E-A24D-A34F7ADB0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EF2ABE-B1E5-4BE8-B05A-CD3CC3E216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8F4D72-A7E3-44FC-A936-B23A9400B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EA08617-B6C3-4411-AB3A-8A9F4C255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3B02004-1FC3-433B-B48E-C332EABFD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86C2E1-4314-4CD4-A243-C22C6BF7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13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AE0E296-C615-42A4-B42E-2343E7165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6D22AE0-96CF-497F-893A-294A8A2FCC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9135A9A-8B41-426D-9C54-2A29EDD06C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C89DB7-2D91-47C0-9B07-A27BEA43503D}" type="datetimeFigureOut">
              <a:rPr lang="it-IT" smtClean="0"/>
              <a:t>15/11/2022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7C3467-43D3-4C7D-94F6-D6E86B87B4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BEF8A03-E7CF-4267-BBCC-7DEEC41A63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DD4A5-D640-4CFD-9EF6-5E3AD598C78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4202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g"/><Relationship Id="rId5" Type="http://schemas.openxmlformats.org/officeDocument/2006/relationships/image" Target="../media/image20.jp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scuro&#10;&#10;Descrizione generata automaticamente">
            <a:extLst>
              <a:ext uri="{FF2B5EF4-FFF2-40B4-BE49-F238E27FC236}">
                <a16:creationId xmlns:a16="http://schemas.microsoft.com/office/drawing/2014/main" id="{EEF27A06-03AB-4AD2-9173-D8EC80519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9A9C4CBC-10CA-4FDE-B4B9-C11A82278A87}"/>
              </a:ext>
            </a:extLst>
          </p:cNvPr>
          <p:cNvSpPr txBox="1"/>
          <p:nvPr/>
        </p:nvSpPr>
        <p:spPr>
          <a:xfrm>
            <a:off x="2566380" y="234892"/>
            <a:ext cx="705924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0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Università degli Studi  di  Salerno</a:t>
            </a:r>
          </a:p>
          <a:p>
            <a:pPr algn="ctr"/>
            <a:r>
              <a:rPr lang="it-IT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Dipartimento di Informatica</a:t>
            </a: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it-IT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Corso di Laurea in Informatica</a:t>
            </a:r>
          </a:p>
          <a:p>
            <a:pPr algn="ctr"/>
            <a:endParaRPr lang="it-IT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it-IT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Blockchain for the management of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 in TLC Networks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D0367B89-D6F9-40A8-A36D-E33EDD632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536" y="1281422"/>
            <a:ext cx="1740927" cy="1740927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588D133-C2EF-4D94-97E2-ACE6672E596C}"/>
              </a:ext>
            </a:extLst>
          </p:cNvPr>
          <p:cNvSpPr txBox="1"/>
          <p:nvPr/>
        </p:nvSpPr>
        <p:spPr>
          <a:xfrm>
            <a:off x="541902" y="5610689"/>
            <a:ext cx="11108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Relatore: 	</a:t>
            </a:r>
            <a:r>
              <a:rPr lang="it-IT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Christiancarmine Esposito	</a:t>
            </a:r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                                                                                              Candidato: </a:t>
            </a:r>
            <a:r>
              <a:rPr lang="it-IT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Marco Spagnuolo</a:t>
            </a:r>
          </a:p>
          <a:p>
            <a:endParaRPr lang="it-IT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Azienda: 	</a:t>
            </a:r>
            <a:r>
              <a:rPr lang="it-IT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Ericsson Lab Italy SPA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63311B4-4D8C-468D-9A6F-F41E7BA2C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17460" y="4736347"/>
            <a:ext cx="2557075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441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6F93D8C-B652-4639-A8CA-244F29E9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0162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5FF4379-C91D-4B8D-B5FC-CDBC8DB68182}"/>
              </a:ext>
            </a:extLst>
          </p:cNvPr>
          <p:cNvSpPr/>
          <p:nvPr/>
        </p:nvSpPr>
        <p:spPr>
          <a:xfrm>
            <a:off x="252130" y="335315"/>
            <a:ext cx="105752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TrustChain:</a:t>
            </a:r>
            <a:r>
              <a:rPr lang="it-IT" sz="4800" b="1" cap="small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CREAZIONE DI UNA LICENZA </a:t>
            </a:r>
            <a:endParaRPr lang="it-IT" sz="4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CA990B-EF1D-45B6-AC11-6E670E69B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5686" y="1108875"/>
            <a:ext cx="1044000" cy="26100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5DB8D0CE-0970-4149-AFB1-BAB34D1489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626"/>
            <a:ext cx="12192000" cy="535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7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6F93D8C-B652-4639-A8CA-244F29E9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50162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5FF4379-C91D-4B8D-B5FC-CDBC8DB68182}"/>
              </a:ext>
            </a:extLst>
          </p:cNvPr>
          <p:cNvSpPr/>
          <p:nvPr/>
        </p:nvSpPr>
        <p:spPr>
          <a:xfrm>
            <a:off x="252130" y="335315"/>
            <a:ext cx="1029621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TrustChain: Trasferimento di una licenza</a:t>
            </a:r>
            <a:endParaRPr lang="it-IT" sz="4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CA990B-EF1D-45B6-AC11-6E670E69B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5686" y="1108875"/>
            <a:ext cx="1044000" cy="26100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02FE5D96-0A57-F546-95EF-D84F5471F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1627"/>
            <a:ext cx="12192000" cy="2328968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AC3965-CB3F-E240-8B8B-370474FABC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20952"/>
            <a:ext cx="12192000" cy="313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6F93D8C-B652-4639-A8CA-244F29E9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150162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5FF4379-C91D-4B8D-B5FC-CDBC8DB68182}"/>
              </a:ext>
            </a:extLst>
          </p:cNvPr>
          <p:cNvSpPr/>
          <p:nvPr/>
        </p:nvSpPr>
        <p:spPr>
          <a:xfrm>
            <a:off x="0" y="335315"/>
            <a:ext cx="127151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4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TrustChain: </a:t>
            </a:r>
            <a:r>
              <a:rPr lang="it-IT" sz="4800" b="1" cap="small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AGGIORNAMENTO DI UNA LICENZA </a:t>
            </a:r>
            <a:endParaRPr lang="it-IT" sz="4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CA990B-EF1D-45B6-AC11-6E670E69B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5686" y="1108875"/>
            <a:ext cx="1044000" cy="26100"/>
          </a:xfrm>
          <a:prstGeom prst="rect">
            <a:avLst/>
          </a:prstGeom>
        </p:spPr>
      </p:pic>
      <p:pic>
        <p:nvPicPr>
          <p:cNvPr id="3" name="Immagine 2" descr="Immagine che contiene testo, interni, screenshot, computer&#10;&#10;Descrizione generata automaticamente">
            <a:extLst>
              <a:ext uri="{FF2B5EF4-FFF2-40B4-BE49-F238E27FC236}">
                <a16:creationId xmlns:a16="http://schemas.microsoft.com/office/drawing/2014/main" id="{171805AE-2D21-EE46-BDED-2EF246BA39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2660" y="1551942"/>
            <a:ext cx="5306680" cy="5252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5255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6F93D8C-B652-4639-A8CA-244F29E9C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501629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5FF4379-C91D-4B8D-B5FC-CDBC8DB68182}"/>
              </a:ext>
            </a:extLst>
          </p:cNvPr>
          <p:cNvSpPr/>
          <p:nvPr/>
        </p:nvSpPr>
        <p:spPr>
          <a:xfrm>
            <a:off x="252130" y="335315"/>
            <a:ext cx="96219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TrustChain: Query by id / Query </a:t>
            </a:r>
            <a:r>
              <a:rPr lang="it-IT" sz="4800" b="1" cap="small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it-IT" sz="4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id </a:t>
            </a:r>
            <a:endParaRPr lang="it-IT" sz="48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FCA990B-EF1D-45B6-AC11-6E670E69BD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5686" y="1108875"/>
            <a:ext cx="1044000" cy="26100"/>
          </a:xfrm>
          <a:prstGeom prst="rect">
            <a:avLst/>
          </a:prstGeom>
        </p:spPr>
      </p:pic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C1760545-859C-804B-BC68-BB3DECA29C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0694"/>
            <a:ext cx="12192000" cy="3214210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2800A739-62A8-C547-B6BC-9F10D7222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0276"/>
            <a:ext cx="12192000" cy="190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21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1E1BBEE-BF6D-47CC-A2FA-F30BD604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5151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87AE95D-2ED9-4C74-AFA1-8597E3149CF8}"/>
              </a:ext>
            </a:extLst>
          </p:cNvPr>
          <p:cNvSpPr/>
          <p:nvPr/>
        </p:nvSpPr>
        <p:spPr>
          <a:xfrm>
            <a:off x="312900" y="225594"/>
            <a:ext cx="455437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72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Conclusioni</a:t>
            </a:r>
            <a:endParaRPr lang="it-IT" sz="72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1B26AF-1F7F-4A9C-8DCD-1E217A8F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0" y="1278239"/>
            <a:ext cx="1476000" cy="369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CA3C349-276D-4F6C-948C-1D6D32474FAD}"/>
              </a:ext>
            </a:extLst>
          </p:cNvPr>
          <p:cNvSpPr txBox="1"/>
          <p:nvPr/>
        </p:nvSpPr>
        <p:spPr>
          <a:xfrm>
            <a:off x="1050900" y="2367784"/>
            <a:ext cx="789176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Sono state implementate tutte le funzionalità richieste. L’applicazione realizzata difatti rispetta in pieno gli obiettivi prefissati prima dell’implementazione.</a:t>
            </a:r>
          </a:p>
          <a:p>
            <a:endParaRPr lang="it-IT" b="1" dirty="0"/>
          </a:p>
          <a:p>
            <a:endParaRPr lang="it-IT" b="1" dirty="0"/>
          </a:p>
          <a:p>
            <a:r>
              <a:rPr lang="it-IT" b="1" dirty="0"/>
              <a:t>Per ulteriori sviluppi futuri l’azienda ha intenzione di integrare l’applicazione con le proprie soluzioni per la gestione delle licenze di rete del 5G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AD38A4F-2170-472C-9871-B4D60335E4C1}"/>
              </a:ext>
            </a:extLst>
          </p:cNvPr>
          <p:cNvSpPr txBox="1"/>
          <p:nvPr/>
        </p:nvSpPr>
        <p:spPr>
          <a:xfrm>
            <a:off x="461394" y="2218906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1496FF"/>
                </a:solidFill>
              </a:rPr>
              <a:t>1</a:t>
            </a:r>
            <a:endParaRPr lang="it-IT" sz="2800" b="1" dirty="0">
              <a:solidFill>
                <a:srgbClr val="1496FF"/>
              </a:solidFill>
            </a:endParaRP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75D80337-3B67-4854-9A21-426B0F1AE962}"/>
              </a:ext>
            </a:extLst>
          </p:cNvPr>
          <p:cNvSpPr/>
          <p:nvPr/>
        </p:nvSpPr>
        <p:spPr>
          <a:xfrm>
            <a:off x="461394" y="3303165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b="1" dirty="0">
                <a:solidFill>
                  <a:srgbClr val="3F64D6"/>
                </a:solidFill>
              </a:rPr>
              <a:t>2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2009293-97DD-4807-A66D-ED58ABC34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343" y="4280217"/>
            <a:ext cx="2609314" cy="260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3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scuro&#10;&#10;Descrizione generata automaticamente">
            <a:extLst>
              <a:ext uri="{FF2B5EF4-FFF2-40B4-BE49-F238E27FC236}">
                <a16:creationId xmlns:a16="http://schemas.microsoft.com/office/drawing/2014/main" id="{F982F3DC-744C-4A2E-8580-5B31C73A7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019" y="358758"/>
            <a:ext cx="7821961" cy="4399853"/>
          </a:xfrm>
          <a:prstGeom prst="rect">
            <a:avLst/>
          </a:prstGeom>
        </p:spPr>
      </p:pic>
      <p:pic>
        <p:nvPicPr>
          <p:cNvPr id="2" name="Immagine 1" descr="Immagine che contiene testo, monitor, elettronico, schermo&#10;&#10;Descrizione generata automaticamente">
            <a:extLst>
              <a:ext uri="{FF2B5EF4-FFF2-40B4-BE49-F238E27FC236}">
                <a16:creationId xmlns:a16="http://schemas.microsoft.com/office/drawing/2014/main" id="{A865A3EF-9D70-43DE-88A5-B0B9F7E095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70" y="0"/>
            <a:ext cx="8138854" cy="81388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E55A8B3-6FF1-48A8-86EE-AB84885B3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51" y="2226001"/>
            <a:ext cx="2060296" cy="6653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A5520CF0-FEDE-4E26-85B1-040BC2E80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4931" y="3518310"/>
            <a:ext cx="164517" cy="17822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EFB283E-C58D-4F81-BA80-C67FDF0DCC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817460" y="2845647"/>
            <a:ext cx="2557075" cy="457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1120C550-AD69-42F5-B52F-F848177F3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835" y="3760338"/>
            <a:ext cx="750865" cy="750865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3F2935E-1A5B-4D0B-B7A2-2AD97E1A19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8326" y="3507403"/>
            <a:ext cx="1215347" cy="121534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CAE0158-9716-4A7B-8B84-026B3EE4BC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823" y="3576427"/>
            <a:ext cx="1077780" cy="107778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7930C01-0726-4E84-B26F-A0A7C228A3D7}"/>
              </a:ext>
            </a:extLst>
          </p:cNvPr>
          <p:cNvSpPr txBox="1"/>
          <p:nvPr/>
        </p:nvSpPr>
        <p:spPr>
          <a:xfrm>
            <a:off x="3279830" y="1930498"/>
            <a:ext cx="56323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Grazie per l’attenzione</a:t>
            </a:r>
            <a:endParaRPr lang="it-IT" sz="4800" dirty="0"/>
          </a:p>
        </p:txBody>
      </p:sp>
    </p:spTree>
    <p:extLst>
      <p:ext uri="{BB962C8B-B14F-4D97-AF65-F5344CB8AC3E}">
        <p14:creationId xmlns:p14="http://schemas.microsoft.com/office/powerpoint/2010/main" val="26924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4.07407E-6 L 0.16901 -0.1176 " pathEditMode="relative" rAng="0" ptsTypes="AA">
                                      <p:cBhvr>
                                        <p:cTn id="6" dur="8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-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AB952AAD-A917-4895-87F4-0D963F9C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7139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5EAB45D-85FF-40CE-B841-43AF49A570A6}"/>
              </a:ext>
            </a:extLst>
          </p:cNvPr>
          <p:cNvSpPr/>
          <p:nvPr/>
        </p:nvSpPr>
        <p:spPr>
          <a:xfrm>
            <a:off x="194031" y="312423"/>
            <a:ext cx="408701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88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L’azienda</a:t>
            </a:r>
            <a:endParaRPr lang="it-IT" sz="88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DB22A1-8E96-4F77-B229-B664B27CC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" y="1590662"/>
            <a:ext cx="1476000" cy="36900"/>
          </a:xfrm>
          <a:prstGeom prst="rect">
            <a:avLst/>
          </a:prstGeom>
        </p:spPr>
      </p:pic>
      <p:pic>
        <p:nvPicPr>
          <p:cNvPr id="1030" name="Picture 6" descr="Ericsson icon - Free download on Iconfinder">
            <a:extLst>
              <a:ext uri="{FF2B5EF4-FFF2-40B4-BE49-F238E27FC236}">
                <a16:creationId xmlns:a16="http://schemas.microsoft.com/office/drawing/2014/main" id="{4C60088D-EBB7-4961-9E86-4157A665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4875" y="1837596"/>
            <a:ext cx="3542245" cy="354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238498B-061C-4ABC-A437-89F2832CC6E1}"/>
              </a:ext>
            </a:extLst>
          </p:cNvPr>
          <p:cNvSpPr txBox="1"/>
          <p:nvPr/>
        </p:nvSpPr>
        <p:spPr>
          <a:xfrm>
            <a:off x="1471240" y="5379841"/>
            <a:ext cx="92495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LID4096" b="1" dirty="0">
                <a:solidFill>
                  <a:srgbClr val="1496FF"/>
                </a:solidFill>
              </a:rPr>
              <a:t>5G RAN</a:t>
            </a:r>
            <a:r>
              <a:rPr lang="it-IT" b="1" dirty="0">
                <a:solidFill>
                  <a:srgbClr val="1496FF"/>
                </a:solidFill>
              </a:rPr>
              <a:t> | </a:t>
            </a:r>
            <a:r>
              <a:rPr lang="LID4096" b="1" dirty="0">
                <a:solidFill>
                  <a:srgbClr val="1496FF"/>
                </a:solidFill>
              </a:rPr>
              <a:t>5G TRANSPORT</a:t>
            </a:r>
            <a:r>
              <a:rPr lang="it-IT" b="1" dirty="0">
                <a:solidFill>
                  <a:srgbClr val="1496FF"/>
                </a:solidFill>
              </a:rPr>
              <a:t> | </a:t>
            </a:r>
            <a:r>
              <a:rPr lang="LID4096" b="1" dirty="0">
                <a:solidFill>
                  <a:srgbClr val="1496FF"/>
                </a:solidFill>
              </a:rPr>
              <a:t>CORE NETWORK AND AUTOMATION</a:t>
            </a:r>
            <a:r>
              <a:rPr lang="it-IT" b="1" dirty="0">
                <a:solidFill>
                  <a:srgbClr val="1496FF"/>
                </a:solidFill>
              </a:rPr>
              <a:t> | </a:t>
            </a:r>
            <a:r>
              <a:rPr lang="LID4096" b="1" dirty="0">
                <a:solidFill>
                  <a:srgbClr val="1496FF"/>
                </a:solidFill>
              </a:rPr>
              <a:t>DEDICATED NETWORKS</a:t>
            </a:r>
            <a:r>
              <a:rPr lang="it-IT" b="1" dirty="0">
                <a:solidFill>
                  <a:srgbClr val="1496FF"/>
                </a:solidFill>
              </a:rPr>
              <a:t> </a:t>
            </a:r>
            <a:endParaRPr lang="LID4096" b="1" dirty="0">
              <a:solidFill>
                <a:srgbClr val="1496FF"/>
              </a:solidFill>
            </a:endParaRPr>
          </a:p>
          <a:p>
            <a:pPr algn="ctr"/>
            <a:r>
              <a:rPr lang="LID4096" b="1" dirty="0">
                <a:solidFill>
                  <a:srgbClr val="3F64D6"/>
                </a:solidFill>
              </a:rPr>
              <a:t>IOT PLATFORM</a:t>
            </a:r>
            <a:r>
              <a:rPr lang="it-IT" b="1" dirty="0">
                <a:solidFill>
                  <a:srgbClr val="3F64D6"/>
                </a:solidFill>
              </a:rPr>
              <a:t> | </a:t>
            </a:r>
            <a:r>
              <a:rPr lang="LID4096" b="1" dirty="0">
                <a:solidFill>
                  <a:srgbClr val="3F64D6"/>
                </a:solidFill>
              </a:rPr>
              <a:t>MANAGED SERVICES</a:t>
            </a:r>
            <a:r>
              <a:rPr lang="it-IT" b="1" dirty="0">
                <a:solidFill>
                  <a:srgbClr val="3F64D6"/>
                </a:solidFill>
              </a:rPr>
              <a:t> | </a:t>
            </a:r>
            <a:r>
              <a:rPr lang="LID4096" b="1" dirty="0">
                <a:solidFill>
                  <a:srgbClr val="3F64D6"/>
                </a:solidFill>
              </a:rPr>
              <a:t>MISSION CRITICAL COMMUNICATIONS</a:t>
            </a:r>
          </a:p>
          <a:p>
            <a:pPr algn="ctr"/>
            <a:r>
              <a:rPr lang="LID4096" b="1" dirty="0">
                <a:solidFill>
                  <a:srgbClr val="6F2DA8"/>
                </a:solidFill>
              </a:rPr>
              <a:t>NETWORK SERVICES</a:t>
            </a:r>
            <a:r>
              <a:rPr lang="it-IT" b="1" dirty="0">
                <a:solidFill>
                  <a:srgbClr val="6F2DA8"/>
                </a:solidFill>
              </a:rPr>
              <a:t> | </a:t>
            </a:r>
            <a:r>
              <a:rPr lang="LID4096" b="1" dirty="0">
                <a:solidFill>
                  <a:srgbClr val="6F2DA8"/>
                </a:solidFill>
              </a:rPr>
              <a:t>SERVICE ORCHESTRATION</a:t>
            </a:r>
            <a:r>
              <a:rPr lang="it-IT" b="1" dirty="0">
                <a:solidFill>
                  <a:srgbClr val="6F2DA8"/>
                </a:solidFill>
              </a:rPr>
              <a:t> |</a:t>
            </a:r>
            <a:r>
              <a:rPr lang="LID4096" b="1" dirty="0">
                <a:solidFill>
                  <a:srgbClr val="6F2DA8"/>
                </a:solidFill>
              </a:rPr>
              <a:t>TELECOM BSS</a:t>
            </a:r>
          </a:p>
        </p:txBody>
      </p:sp>
    </p:spTree>
    <p:extLst>
      <p:ext uri="{BB962C8B-B14F-4D97-AF65-F5344CB8AC3E}">
        <p14:creationId xmlns:p14="http://schemas.microsoft.com/office/powerpoint/2010/main" val="844434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513A9356-898B-41DA-B781-57957E641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298" y="0"/>
            <a:ext cx="2926702" cy="6858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D615399-19D0-4F5B-9A32-E0E3F37872D0}"/>
              </a:ext>
            </a:extLst>
          </p:cNvPr>
          <p:cNvSpPr txBox="1"/>
          <p:nvPr/>
        </p:nvSpPr>
        <p:spPr>
          <a:xfrm>
            <a:off x="461394" y="819630"/>
            <a:ext cx="35076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5400" b="1" cap="small" dirty="0">
                <a:solidFill>
                  <a:srgbClr val="1496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Motivazioni</a:t>
            </a:r>
            <a:endParaRPr lang="it-IT" sz="5400" b="1" dirty="0">
              <a:solidFill>
                <a:srgbClr val="1496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A003305-4FC3-4B7F-8D5C-926B90BC0A37}"/>
              </a:ext>
            </a:extLst>
          </p:cNvPr>
          <p:cNvSpPr txBox="1"/>
          <p:nvPr/>
        </p:nvSpPr>
        <p:spPr>
          <a:xfrm>
            <a:off x="1076948" y="2573911"/>
            <a:ext cx="57842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Eliminare il moderno e costoso approccio del licencing nelle reti TLC affidato a terze parti </a:t>
            </a:r>
          </a:p>
          <a:p>
            <a:endParaRPr lang="it-IT" dirty="0"/>
          </a:p>
          <a:p>
            <a:r>
              <a:rPr lang="it-IT" b="1" dirty="0"/>
              <a:t>Salvare i dati in maniera immutabile su una piattaforma indipendente</a:t>
            </a:r>
          </a:p>
          <a:p>
            <a:endParaRPr lang="it-IT" b="1" dirty="0"/>
          </a:p>
          <a:p>
            <a:r>
              <a:rPr lang="it-IT" b="1" dirty="0"/>
              <a:t>Avere i dati di consumo disponibili in qualsiasi momento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6F58E65-A61A-477E-96E3-0078E70ABE3F}"/>
              </a:ext>
            </a:extLst>
          </p:cNvPr>
          <p:cNvSpPr txBox="1"/>
          <p:nvPr/>
        </p:nvSpPr>
        <p:spPr>
          <a:xfrm>
            <a:off x="461394" y="2348917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dirty="0">
                <a:solidFill>
                  <a:srgbClr val="1496FF"/>
                </a:solidFill>
              </a:rPr>
              <a:t>1</a:t>
            </a:r>
            <a:endParaRPr lang="it-IT" sz="2800" b="1" dirty="0">
              <a:solidFill>
                <a:srgbClr val="1496FF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435A6F7-1AF7-4552-9336-1D6448CC8135}"/>
              </a:ext>
            </a:extLst>
          </p:cNvPr>
          <p:cNvSpPr/>
          <p:nvPr/>
        </p:nvSpPr>
        <p:spPr>
          <a:xfrm>
            <a:off x="461394" y="3158687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b="1" dirty="0">
                <a:solidFill>
                  <a:srgbClr val="3F64D6"/>
                </a:solidFill>
              </a:rPr>
              <a:t>2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90E568D-AFD3-4032-88B5-154357B5FB7E}"/>
              </a:ext>
            </a:extLst>
          </p:cNvPr>
          <p:cNvSpPr/>
          <p:nvPr/>
        </p:nvSpPr>
        <p:spPr>
          <a:xfrm>
            <a:off x="461394" y="3968457"/>
            <a:ext cx="4443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4000" b="1" dirty="0">
                <a:solidFill>
                  <a:srgbClr val="6F2DA8"/>
                </a:solidFill>
              </a:rPr>
              <a:t>3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AD4D17B0-9F6A-4981-863B-BCFC2CA8F80E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9202129" y="3303049"/>
            <a:ext cx="5056953" cy="9011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6FAF764-DC31-4FC3-9428-7C36FA65F4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274" y="1117388"/>
            <a:ext cx="1733709" cy="462322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8CD6FCFE-EADB-3243-896E-FE4D11B5F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54869"/>
            <a:ext cx="1403131" cy="14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601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73468DF-EAC2-4898-BCC5-58233C65C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03850" y="-106417"/>
            <a:ext cx="15356967" cy="7070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52314C5C-35A8-4CEC-9596-C7B2CB40CF64}"/>
              </a:ext>
            </a:extLst>
          </p:cNvPr>
          <p:cNvSpPr/>
          <p:nvPr/>
        </p:nvSpPr>
        <p:spPr>
          <a:xfrm>
            <a:off x="208547" y="81529"/>
            <a:ext cx="4776885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80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TrustChain</a:t>
            </a:r>
            <a:endParaRPr lang="it-IT" sz="8000"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2F0D1920-2ED2-4021-9B03-CB40C11CCA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LID4096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68B4530-54C0-4E79-998E-09CBD8785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16" y="4357850"/>
            <a:ext cx="2606567" cy="2606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0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AB952AAD-A917-4895-87F4-0D963F9C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7139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5EAB45D-85FF-40CE-B841-43AF49A570A6}"/>
              </a:ext>
            </a:extLst>
          </p:cNvPr>
          <p:cNvSpPr/>
          <p:nvPr/>
        </p:nvSpPr>
        <p:spPr>
          <a:xfrm>
            <a:off x="205182" y="565733"/>
            <a:ext cx="1012751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Come funziona una blockchain? </a:t>
            </a:r>
            <a:endParaRPr lang="it-IT" sz="6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DB22A1-8E96-4F77-B229-B664B27CC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" y="1590662"/>
            <a:ext cx="1476000" cy="369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5CEFDD8-CBE5-41F5-B29E-1C04FF259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4" y="2637129"/>
            <a:ext cx="10805532" cy="354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560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AB952AAD-A917-4895-87F4-0D963F9C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7139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5EAB45D-85FF-40CE-B841-43AF49A570A6}"/>
              </a:ext>
            </a:extLst>
          </p:cNvPr>
          <p:cNvSpPr/>
          <p:nvPr/>
        </p:nvSpPr>
        <p:spPr>
          <a:xfrm>
            <a:off x="205182" y="565733"/>
            <a:ext cx="1101962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Public vs </a:t>
            </a:r>
            <a:r>
              <a:rPr lang="it-IT" sz="6000" b="1" cap="small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Permissioned</a:t>
            </a:r>
            <a:r>
              <a:rPr lang="it-IT" sz="60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Blockchain  </a:t>
            </a:r>
            <a:endParaRPr lang="it-IT" sz="6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DB22A1-8E96-4F77-B229-B664B27CC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" y="1590662"/>
            <a:ext cx="1476000" cy="36900"/>
          </a:xfrm>
          <a:prstGeom prst="rect">
            <a:avLst/>
          </a:prstGeom>
        </p:spPr>
      </p:pic>
      <p:graphicFrame>
        <p:nvGraphicFramePr>
          <p:cNvPr id="10" name="Tabella 4">
            <a:extLst>
              <a:ext uri="{FF2B5EF4-FFF2-40B4-BE49-F238E27FC236}">
                <a16:creationId xmlns:a16="http://schemas.microsoft.com/office/drawing/2014/main" id="{6980AC33-3AED-4B11-88B3-5CC665341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282032"/>
              </p:ext>
            </p:extLst>
          </p:nvPr>
        </p:nvGraphicFramePr>
        <p:xfrm>
          <a:off x="499533" y="2436954"/>
          <a:ext cx="11192933" cy="3774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50800" dir="5400000" sx="1000" sy="1000" algn="ctr" rotWithShape="0">
                    <a:srgbClr val="000000">
                      <a:alpha val="83000"/>
                    </a:srgbClr>
                  </a:outerShdw>
                  <a:reflection endPos="0" dist="50800" dir="5400000" sy="-100000" algn="bl" rotWithShape="0"/>
                </a:effectLst>
                <a:tableStyleId>{5C22544A-7EE6-4342-B048-85BDC9FD1C3A}</a:tableStyleId>
              </a:tblPr>
              <a:tblGrid>
                <a:gridCol w="2285225">
                  <a:extLst>
                    <a:ext uri="{9D8B030D-6E8A-4147-A177-3AD203B41FA5}">
                      <a16:colId xmlns:a16="http://schemas.microsoft.com/office/drawing/2014/main" val="272510886"/>
                    </a:ext>
                  </a:extLst>
                </a:gridCol>
                <a:gridCol w="4361108">
                  <a:extLst>
                    <a:ext uri="{9D8B030D-6E8A-4147-A177-3AD203B41FA5}">
                      <a16:colId xmlns:a16="http://schemas.microsoft.com/office/drawing/2014/main" val="2097790501"/>
                    </a:ext>
                  </a:extLst>
                </a:gridCol>
                <a:gridCol w="4546600">
                  <a:extLst>
                    <a:ext uri="{9D8B030D-6E8A-4147-A177-3AD203B41FA5}">
                      <a16:colId xmlns:a16="http://schemas.microsoft.com/office/drawing/2014/main" val="22700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LID4096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Public Blockchain - Ethereum</a:t>
                      </a:r>
                      <a:endParaRPr lang="LID4096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 Blockchain – </a:t>
                      </a:r>
                      <a:r>
                        <a:rPr lang="it-IT" dirty="0" err="1"/>
                        <a:t>Hyperledger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Fabric</a:t>
                      </a:r>
                      <a:endParaRPr lang="LID4096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09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Blockchain</a:t>
                      </a:r>
                      <a:endParaRPr lang="LID4096" dirty="0"/>
                    </a:p>
                  </a:txBody>
                  <a:tcPr>
                    <a:solidFill>
                      <a:srgbClr val="65D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Platform</a:t>
                      </a:r>
                      <a:endParaRPr lang="LID4096" dirty="0"/>
                    </a:p>
                  </a:txBody>
                  <a:tcPr>
                    <a:solidFill>
                      <a:srgbClr val="65D7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Framework</a:t>
                      </a:r>
                    </a:p>
                  </a:txBody>
                  <a:tcPr>
                    <a:solidFill>
                      <a:srgbClr val="65D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31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Governance</a:t>
                      </a:r>
                      <a:endParaRPr lang="LID4096" dirty="0"/>
                    </a:p>
                  </a:txBody>
                  <a:tcPr>
                    <a:solidFill>
                      <a:srgbClr val="5DD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Ethereum is developed by a worldwide team of passionate developers</a:t>
                      </a:r>
                      <a:endParaRPr lang="LID4096" dirty="0"/>
                    </a:p>
                  </a:txBody>
                  <a:tcPr>
                    <a:solidFill>
                      <a:srgbClr val="5DD5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Linux Foundation</a:t>
                      </a:r>
                      <a:endParaRPr lang="LID4096" dirty="0"/>
                    </a:p>
                  </a:txBody>
                  <a:tcPr>
                    <a:solidFill>
                      <a:srgbClr val="5DD5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150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Network</a:t>
                      </a:r>
                      <a:endParaRPr lang="LID4096" dirty="0"/>
                    </a:p>
                  </a:txBody>
                  <a:tcPr>
                    <a:solidFill>
                      <a:srgbClr val="47C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Public and Permissioned</a:t>
                      </a:r>
                      <a:endParaRPr lang="LID4096" dirty="0"/>
                    </a:p>
                  </a:txBody>
                  <a:tcPr>
                    <a:solidFill>
                      <a:srgbClr val="47C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Private and Permissioned</a:t>
                      </a:r>
                      <a:endParaRPr lang="LID4096" dirty="0"/>
                    </a:p>
                  </a:txBody>
                  <a:tcPr>
                    <a:solidFill>
                      <a:srgbClr val="47C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378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Consensus Mechanism</a:t>
                      </a:r>
                      <a:endParaRPr lang="LID4096" dirty="0"/>
                    </a:p>
                  </a:txBody>
                  <a:tcPr>
                    <a:solidFill>
                      <a:srgbClr val="15C2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PoW</a:t>
                      </a:r>
                      <a:endParaRPr lang="LID4096" dirty="0"/>
                    </a:p>
                  </a:txBody>
                  <a:tcPr>
                    <a:solidFill>
                      <a:srgbClr val="15C2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Pluggable Consensus</a:t>
                      </a:r>
                      <a:endParaRPr lang="LID4096" dirty="0"/>
                    </a:p>
                  </a:txBody>
                  <a:tcPr>
                    <a:solidFill>
                      <a:srgbClr val="15C2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93381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Currency</a:t>
                      </a:r>
                      <a:endParaRPr lang="LID4096" dirty="0"/>
                    </a:p>
                  </a:txBody>
                  <a:tcPr>
                    <a:solidFill>
                      <a:srgbClr val="01B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Ether</a:t>
                      </a:r>
                      <a:endParaRPr lang="LID4096" dirty="0"/>
                    </a:p>
                  </a:txBody>
                  <a:tcPr>
                    <a:solidFill>
                      <a:srgbClr val="01BC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None</a:t>
                      </a:r>
                      <a:endParaRPr lang="LID4096" dirty="0"/>
                    </a:p>
                  </a:txBody>
                  <a:tcPr>
                    <a:solidFill>
                      <a:srgbClr val="01B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1045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Smart Contract</a:t>
                      </a:r>
                      <a:endParaRPr lang="LID4096" dirty="0"/>
                    </a:p>
                  </a:txBody>
                  <a:tcPr>
                    <a:solidFill>
                      <a:srgbClr val="00A7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Solidity</a:t>
                      </a:r>
                      <a:endParaRPr lang="LID4096" dirty="0"/>
                    </a:p>
                  </a:txBody>
                  <a:tcPr>
                    <a:solidFill>
                      <a:srgbClr val="00A7E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Golang, Java, Node.js</a:t>
                      </a:r>
                      <a:endParaRPr lang="LID4096" dirty="0"/>
                    </a:p>
                  </a:txBody>
                  <a:tcPr>
                    <a:solidFill>
                      <a:srgbClr val="00A7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7342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When to choose</a:t>
                      </a:r>
                      <a:endParaRPr lang="LID4096" dirty="0"/>
                    </a:p>
                  </a:txBody>
                  <a:tcPr>
                    <a:solidFill>
                      <a:srgbClr val="009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If the transactions are public</a:t>
                      </a:r>
                      <a:endParaRPr lang="LID4096" dirty="0"/>
                    </a:p>
                  </a:txBody>
                  <a:tcPr>
                    <a:solidFill>
                      <a:srgbClr val="009E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If the transactions needs privacy, confidentiality and identity</a:t>
                      </a:r>
                      <a:endParaRPr lang="LID4096" dirty="0"/>
                    </a:p>
                  </a:txBody>
                  <a:tcPr>
                    <a:solidFill>
                      <a:srgbClr val="009E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6695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42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AB952AAD-A917-4895-87F4-0D963F9CE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071396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5EAB45D-85FF-40CE-B841-43AF49A570A6}"/>
              </a:ext>
            </a:extLst>
          </p:cNvPr>
          <p:cNvSpPr/>
          <p:nvPr/>
        </p:nvSpPr>
        <p:spPr>
          <a:xfrm>
            <a:off x="205182" y="565733"/>
            <a:ext cx="334771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Chaincode</a:t>
            </a:r>
            <a:endParaRPr lang="it-IT" sz="6000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9DB22A1-8E96-4F77-B229-B664B27CC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70" y="1590662"/>
            <a:ext cx="1476000" cy="3690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DB23397-60CC-4241-AE09-B0D50682E4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9227"/>
            <a:ext cx="12192000" cy="40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252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1E1BBEE-BF6D-47CC-A2FA-F30BD604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5151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87AE95D-2ED9-4C74-AFA1-8597E3149CF8}"/>
              </a:ext>
            </a:extLst>
          </p:cNvPr>
          <p:cNvSpPr/>
          <p:nvPr/>
        </p:nvSpPr>
        <p:spPr>
          <a:xfrm>
            <a:off x="312900" y="225594"/>
            <a:ext cx="41987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72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Tecnologie</a:t>
            </a:r>
            <a:endParaRPr lang="it-IT" sz="72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1B26AF-1F7F-4A9C-8DCD-1E217A8F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0" y="1278239"/>
            <a:ext cx="1476000" cy="369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0E7504-E588-4FE7-BA93-47358E5E94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3544" y="2049571"/>
            <a:ext cx="3704414" cy="2315259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81752814-8DB0-4540-B0C9-0407516031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219" y="2452869"/>
            <a:ext cx="2732312" cy="150866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F4E80F4-F16A-4F8F-93DA-DFE575ED2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873" y="1072309"/>
            <a:ext cx="4091152" cy="409115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467BFB1-76C0-4EA6-98A9-CAEF7EA00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263" y="1232602"/>
            <a:ext cx="4230487" cy="423048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511629A-F58D-4DFE-B658-5A33C5C09E9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38" y="3407850"/>
            <a:ext cx="4755681" cy="4755681"/>
          </a:xfrm>
          <a:prstGeom prst="rect">
            <a:avLst/>
          </a:prstGeom>
        </p:spPr>
      </p:pic>
      <p:pic>
        <p:nvPicPr>
          <p:cNvPr id="16" name="Immagine 15" descr="Immagine che contiene silhouette&#10;&#10;Descrizione generata automaticamente">
            <a:extLst>
              <a:ext uri="{FF2B5EF4-FFF2-40B4-BE49-F238E27FC236}">
                <a16:creationId xmlns:a16="http://schemas.microsoft.com/office/drawing/2014/main" id="{0CDEBD02-1E0D-4383-B6A4-6A4A8C86B66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998" y="2727518"/>
            <a:ext cx="5471142" cy="5471142"/>
          </a:xfrm>
          <a:prstGeom prst="rect">
            <a:avLst/>
          </a:prstGeom>
        </p:spPr>
      </p:pic>
      <p:pic>
        <p:nvPicPr>
          <p:cNvPr id="19" name="Immagine 18" descr="Immagine che contiene palla da biliardo&#10;&#10;Descrizione generata automaticamente">
            <a:extLst>
              <a:ext uri="{FF2B5EF4-FFF2-40B4-BE49-F238E27FC236}">
                <a16:creationId xmlns:a16="http://schemas.microsoft.com/office/drawing/2014/main" id="{AEA4081E-7E9B-4F8F-8D3E-8BF4BBD59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399" y="3117885"/>
            <a:ext cx="5147950" cy="51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5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scuro&#10;&#10;Descrizione generata automaticamente">
            <a:extLst>
              <a:ext uri="{FF2B5EF4-FFF2-40B4-BE49-F238E27FC236}">
                <a16:creationId xmlns:a16="http://schemas.microsoft.com/office/drawing/2014/main" id="{41E1BBEE-BF6D-47CC-A2FA-F30BD6041B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651518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87AE95D-2ED9-4C74-AFA1-8597E3149CF8}"/>
              </a:ext>
            </a:extLst>
          </p:cNvPr>
          <p:cNvSpPr/>
          <p:nvPr/>
        </p:nvSpPr>
        <p:spPr>
          <a:xfrm>
            <a:off x="312900" y="225594"/>
            <a:ext cx="50197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7200" b="1" cap="small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Architettura</a:t>
            </a:r>
            <a:endParaRPr lang="it-IT" sz="72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661B26AF-1F7F-4A9C-8DCD-1E217A8F81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00" y="1278239"/>
            <a:ext cx="1476000" cy="36900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2905A3D7-8ED1-4ED8-A1C9-ED0295032651}"/>
              </a:ext>
            </a:extLst>
          </p:cNvPr>
          <p:cNvSpPr/>
          <p:nvPr/>
        </p:nvSpPr>
        <p:spPr>
          <a:xfrm>
            <a:off x="9267825" y="3340100"/>
            <a:ext cx="53975" cy="47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 descr="Cosa sono le REST API e perché usarle - IES Solutions">
            <a:extLst>
              <a:ext uri="{FF2B5EF4-FFF2-40B4-BE49-F238E27FC236}">
                <a16:creationId xmlns:a16="http://schemas.microsoft.com/office/drawing/2014/main" id="{3A5587A5-32C9-4C20-BA5D-71296FBF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513" y="1964861"/>
            <a:ext cx="7164973" cy="4498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772FB3-0E7D-9740-B1ED-99489E50B0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454869"/>
            <a:ext cx="1403131" cy="140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1570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293</Words>
  <Application>Microsoft Office PowerPoint</Application>
  <PresentationFormat>Widescreen</PresentationFormat>
  <Paragraphs>88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Rosario Di Palma</dc:creator>
  <cp:lastModifiedBy>MARCO SPAGNUOLO</cp:lastModifiedBy>
  <cp:revision>88</cp:revision>
  <dcterms:created xsi:type="dcterms:W3CDTF">2021-03-12T19:13:42Z</dcterms:created>
  <dcterms:modified xsi:type="dcterms:W3CDTF">2022-11-15T13:08:50Z</dcterms:modified>
</cp:coreProperties>
</file>